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>
        <p:scale>
          <a:sx n="93" d="100"/>
          <a:sy n="93" d="100"/>
        </p:scale>
        <p:origin x="-994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«Правовая лингвистика»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06210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898071"/>
            <a:ext cx="7886700" cy="881743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89" y="1815737"/>
            <a:ext cx="7886701" cy="48314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формирование </a:t>
            </a:r>
            <a:r>
              <a:rPr lang="ru-RU" dirty="0" smtClean="0"/>
              <a:t>представлений </a:t>
            </a:r>
            <a:r>
              <a:rPr lang="ru-RU" dirty="0"/>
              <a:t>о </a:t>
            </a:r>
            <a:r>
              <a:rPr lang="ru-RU" dirty="0" smtClean="0"/>
              <a:t>речевых</a:t>
            </a:r>
            <a:r>
              <a:rPr lang="ru-RU" dirty="0"/>
              <a:t>, коммуникативных и творческих традициях юридической профессии; </a:t>
            </a:r>
            <a:endParaRPr lang="ru-RU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культурного кругозора в области истории и </a:t>
            </a:r>
            <a:r>
              <a:rPr lang="ru-RU" dirty="0" smtClean="0"/>
              <a:t>жанров </a:t>
            </a:r>
            <a:r>
              <a:rPr lang="ru-RU" dirty="0"/>
              <a:t>творческой деятельности юристов: наследия ораторского искусства, научного творчества, правовой публицистики, художественной </a:t>
            </a:r>
            <a:r>
              <a:rPr lang="ru-RU" dirty="0" smtClean="0"/>
              <a:t>прозы;</a:t>
            </a:r>
          </a:p>
          <a:p>
            <a:pPr algn="just"/>
            <a:r>
              <a:rPr lang="ru-RU" dirty="0" smtClean="0"/>
              <a:t>формирование навыков </a:t>
            </a:r>
            <a:r>
              <a:rPr lang="ru-RU" dirty="0"/>
              <a:t>выразительной речи, </a:t>
            </a:r>
            <a:r>
              <a:rPr lang="ru-RU" dirty="0" smtClean="0"/>
              <a:t>уважения </a:t>
            </a:r>
            <a:r>
              <a:rPr lang="ru-RU" dirty="0"/>
              <a:t>к родному языку, высокому слову и своей  профессии, </a:t>
            </a:r>
            <a:r>
              <a:rPr lang="ru-RU" dirty="0" smtClean="0"/>
              <a:t>чувства </a:t>
            </a:r>
            <a:r>
              <a:rPr lang="ru-RU" dirty="0"/>
              <a:t>преемственности профессиональных и культурных традиций юридической сферы и ответственности за их сохранение.  </a:t>
            </a: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расширить представления о коммуникативном, стилистическом и жанровом разнообразии </a:t>
            </a:r>
            <a:r>
              <a:rPr lang="ru-RU" dirty="0" smtClean="0"/>
              <a:t>юридической речи; </a:t>
            </a:r>
            <a:endParaRPr lang="ru-RU" dirty="0"/>
          </a:p>
          <a:p>
            <a:pPr lvl="0" algn="just"/>
            <a:r>
              <a:rPr lang="ru-RU" dirty="0"/>
              <a:t>углубить знания о богатстве </a:t>
            </a:r>
            <a:r>
              <a:rPr lang="ru-RU" dirty="0" smtClean="0"/>
              <a:t>стилистических</a:t>
            </a:r>
            <a:r>
              <a:rPr lang="ru-RU" dirty="0"/>
              <a:t>, смысловых и выразительных ресурсов русского литературного языка, возможностях и сферах их использования в профессиональной юридической </a:t>
            </a:r>
            <a:r>
              <a:rPr lang="ru-RU" dirty="0" smtClean="0"/>
              <a:t>коммуникации</a:t>
            </a:r>
            <a:r>
              <a:rPr lang="ru-RU" dirty="0"/>
              <a:t>; </a:t>
            </a:r>
          </a:p>
          <a:p>
            <a:pPr lvl="0" algn="just"/>
            <a:r>
              <a:rPr lang="ru-RU" dirty="0"/>
              <a:t>познакомить обучающихся </a:t>
            </a:r>
            <a:r>
              <a:rPr lang="ru-RU" dirty="0" smtClean="0"/>
              <a:t>с направлениями </a:t>
            </a:r>
            <a:r>
              <a:rPr lang="ru-RU" dirty="0"/>
              <a:t>языковой практики и </a:t>
            </a:r>
            <a:r>
              <a:rPr lang="ru-RU" dirty="0" smtClean="0"/>
              <a:t>компетенциями </a:t>
            </a:r>
            <a:r>
              <a:rPr lang="ru-RU" dirty="0"/>
              <a:t>в профессиональной юридической деятельности: языковыми аспектами нормотворчества и создания документа, лингвистической экспертизой, судебным ораторским красноречием; </a:t>
            </a:r>
          </a:p>
          <a:p>
            <a:pPr lvl="0" algn="just"/>
            <a:r>
              <a:rPr lang="ru-RU" dirty="0"/>
              <a:t>познакомить обучающихся со спецификой нормотворческой, судебной и следственно-правовой лингвистической экспертизы, ее направлениями, методикой, </a:t>
            </a:r>
            <a:r>
              <a:rPr lang="ru-RU" dirty="0" smtClean="0"/>
              <a:t>современной </a:t>
            </a:r>
            <a:r>
              <a:rPr lang="ru-RU" dirty="0"/>
              <a:t>практикой лингвистической </a:t>
            </a:r>
            <a:r>
              <a:rPr lang="ru-RU" dirty="0" smtClean="0"/>
              <a:t>экспертизы;  </a:t>
            </a:r>
            <a:endParaRPr lang="ru-RU" dirty="0"/>
          </a:p>
          <a:p>
            <a:pPr lvl="0" algn="just"/>
            <a:r>
              <a:rPr lang="ru-RU" dirty="0"/>
              <a:t>познакомить обучающихся со спецификой, историей и традициями публичной речи в юридической сфере, направлениями и жанрами правовой журналистики и </a:t>
            </a:r>
            <a:r>
              <a:rPr lang="ru-RU" dirty="0" smtClean="0"/>
              <a:t>публицистики.</a:t>
            </a:r>
            <a:endParaRPr lang="ru-RU" dirty="0"/>
          </a:p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д</a:t>
            </a:r>
            <a:r>
              <a:rPr lang="ru-RU" dirty="0" smtClean="0"/>
              <a:t>ля обучающихся по специальности </a:t>
            </a:r>
            <a:r>
              <a:rPr lang="ru-RU" dirty="0" smtClean="0"/>
              <a:t>40.05.01 Правовое обеспечение национальной безопасности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для обучающиеся по специальности </a:t>
            </a:r>
            <a:r>
              <a:rPr lang="ru-RU" dirty="0" smtClean="0"/>
              <a:t>40.05.03 Судебная экспертиза</a:t>
            </a:r>
            <a:r>
              <a:rPr lang="en-US" dirty="0" smtClean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Жанровое разнообразие юридической речи</a:t>
            </a:r>
          </a:p>
          <a:p>
            <a:pPr algn="just"/>
            <a:r>
              <a:rPr lang="ru-RU" dirty="0"/>
              <a:t>Языковые аспекты нормотворчества и создания юридического </a:t>
            </a:r>
            <a:r>
              <a:rPr lang="ru-RU" dirty="0" smtClean="0"/>
              <a:t>документа</a:t>
            </a:r>
          </a:p>
          <a:p>
            <a:pPr algn="just"/>
            <a:r>
              <a:rPr lang="ru-RU" dirty="0" smtClean="0"/>
              <a:t>Языковые особенности судебной </a:t>
            </a:r>
            <a:r>
              <a:rPr lang="ru-RU" dirty="0"/>
              <a:t>и следственно-правовой лингвистической </a:t>
            </a:r>
            <a:r>
              <a:rPr lang="ru-RU" dirty="0" smtClean="0"/>
              <a:t>экспертизы</a:t>
            </a:r>
          </a:p>
          <a:p>
            <a:pPr algn="just"/>
            <a:r>
              <a:rPr lang="ru-RU" dirty="0" smtClean="0"/>
              <a:t>Основы классической риторической теории</a:t>
            </a:r>
          </a:p>
          <a:p>
            <a:r>
              <a:rPr lang="ru-RU" dirty="0" smtClean="0"/>
              <a:t>Творческое наследие знаменитых юристов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691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87979"/>
            <a:ext cx="7886700" cy="485924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100" dirty="0"/>
              <a:t>Тема 1. Язык права: лексика, терминология, грамматика</a:t>
            </a:r>
          </a:p>
          <a:p>
            <a:pPr algn="just"/>
            <a:r>
              <a:rPr lang="ru-RU" sz="3100" dirty="0"/>
              <a:t>Тема 2. Коммуникативно-стилистическая специфика государственно-правовой профессиональной сферы</a:t>
            </a:r>
          </a:p>
          <a:p>
            <a:pPr algn="just"/>
            <a:r>
              <a:rPr lang="ru-RU" sz="3100" dirty="0"/>
              <a:t>Тема 3. Жанровая организация устной и письменной речи в юридической сфере</a:t>
            </a:r>
          </a:p>
          <a:p>
            <a:pPr algn="just"/>
            <a:r>
              <a:rPr lang="ru-RU" sz="3100" dirty="0"/>
              <a:t>Тема 4. Специфика юридического документа. Общий </a:t>
            </a:r>
            <a:r>
              <a:rPr lang="ru-RU" sz="3100" dirty="0" smtClean="0"/>
              <a:t>обзор</a:t>
            </a:r>
          </a:p>
          <a:p>
            <a:pPr algn="just"/>
            <a:r>
              <a:rPr lang="ru-RU" sz="3100" dirty="0"/>
              <a:t>Тема 5. Правовая журналистика,  художественная словесность. Общий </a:t>
            </a:r>
            <a:r>
              <a:rPr lang="ru-RU" sz="3100" dirty="0" smtClean="0"/>
              <a:t>обзор</a:t>
            </a:r>
          </a:p>
          <a:p>
            <a:pPr algn="just"/>
            <a:r>
              <a:rPr lang="ru-RU" sz="3100" dirty="0"/>
              <a:t>Тема 6. История становления и традиции зарубежного и отечественного </a:t>
            </a:r>
            <a:r>
              <a:rPr lang="ru-RU" sz="3100" dirty="0" smtClean="0"/>
              <a:t>судоговорения</a:t>
            </a:r>
          </a:p>
          <a:p>
            <a:pPr algn="just"/>
            <a:r>
              <a:rPr lang="ru-RU" sz="3100" dirty="0"/>
              <a:t>Тема 7. Жанры судебной речи: правовой и </a:t>
            </a:r>
            <a:r>
              <a:rPr lang="ru-RU" sz="3100" dirty="0" err="1"/>
              <a:t>лингвориторический</a:t>
            </a:r>
            <a:r>
              <a:rPr lang="ru-RU" sz="3100" dirty="0"/>
              <a:t> </a:t>
            </a:r>
            <a:r>
              <a:rPr lang="ru-RU" sz="3100" dirty="0" smtClean="0"/>
              <a:t>аспекты</a:t>
            </a:r>
          </a:p>
          <a:p>
            <a:pPr algn="just"/>
            <a:r>
              <a:rPr lang="ru-RU" sz="3100" dirty="0"/>
              <a:t>Тема 8. Аргументация и выразительность судебной </a:t>
            </a:r>
            <a:r>
              <a:rPr lang="ru-RU" sz="3100" dirty="0" smtClean="0"/>
              <a:t>речи</a:t>
            </a:r>
          </a:p>
          <a:p>
            <a:pPr algn="just"/>
            <a:r>
              <a:rPr lang="ru-RU" sz="3100" dirty="0"/>
              <a:t>Тема 9. Экспертиза текста в правотворческой </a:t>
            </a:r>
            <a:r>
              <a:rPr lang="ru-RU" sz="3100" dirty="0" smtClean="0"/>
              <a:t>практике</a:t>
            </a:r>
          </a:p>
          <a:p>
            <a:pPr algn="just"/>
            <a:r>
              <a:rPr lang="ru-RU" sz="3100" dirty="0"/>
              <a:t>Тема 10. Правовые аспекты, направления, цели и объекты судебной лингвистической </a:t>
            </a:r>
            <a:r>
              <a:rPr lang="ru-RU" sz="3100" dirty="0" smtClean="0"/>
              <a:t>экспертизы</a:t>
            </a:r>
          </a:p>
          <a:p>
            <a:pPr algn="just"/>
            <a:r>
              <a:rPr lang="ru-RU" sz="3100" dirty="0"/>
              <a:t>Тема 11. Языковые аспекты, этапы и  методы анализа речевого материала в судебной лингвистической экспертизе</a:t>
            </a:r>
          </a:p>
          <a:p>
            <a:pPr algn="just"/>
            <a:r>
              <a:rPr lang="ru-RU" sz="3100" dirty="0"/>
              <a:t>Тема 12. Практикум по лингвистической экспертизе и составлению экспертного заключения</a:t>
            </a:r>
          </a:p>
          <a:p>
            <a:pPr algn="just"/>
            <a:endParaRPr lang="ru-RU" sz="2900" dirty="0"/>
          </a:p>
          <a:p>
            <a:pPr algn="just"/>
            <a:endParaRPr lang="ru-RU" sz="2900" dirty="0"/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Круглые столы</a:t>
            </a:r>
          </a:p>
          <a:p>
            <a:r>
              <a:rPr lang="ru-RU" dirty="0" smtClean="0"/>
              <a:t>Коллоквиумы </a:t>
            </a:r>
          </a:p>
          <a:p>
            <a:r>
              <a:rPr lang="ru-RU" dirty="0" smtClean="0"/>
              <a:t>Тренинги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lvl="0"/>
            <a:r>
              <a:rPr lang="ru-RU" dirty="0"/>
              <a:t>Юридическая психология</a:t>
            </a:r>
          </a:p>
          <a:p>
            <a:pPr lvl="0"/>
            <a:r>
              <a:rPr lang="ru-RU" dirty="0"/>
              <a:t>Профессиональная этика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Создает умение </a:t>
            </a:r>
            <a:r>
              <a:rPr lang="ru-RU" dirty="0" smtClean="0"/>
              <a:t>анализировать жанрово-стилистическую специфику и традиции словесного творчества и коммуникации в юридической деятельности</a:t>
            </a:r>
          </a:p>
          <a:p>
            <a:pPr algn="just"/>
            <a:r>
              <a:rPr lang="ru-RU" dirty="0" smtClean="0"/>
              <a:t>Дает возможность </a:t>
            </a:r>
            <a:r>
              <a:rPr lang="ru-RU" dirty="0" smtClean="0"/>
              <a:t>осуществлять отбор жанров, вербальных и невербальных средств для наиболее эффективной коммуникации в сфере юриспруденции.</a:t>
            </a:r>
          </a:p>
          <a:p>
            <a:pPr algn="just"/>
            <a:r>
              <a:rPr lang="ru-RU" dirty="0" smtClean="0"/>
              <a:t>Формирует владение </a:t>
            </a:r>
            <a:r>
              <a:rPr lang="ru-RU" dirty="0" smtClean="0"/>
              <a:t>навыками проведения лингвистической экспертизы, оформления юридического документа и деловой переписки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469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145</cp:revision>
  <dcterms:created xsi:type="dcterms:W3CDTF">2020-12-02T14:35:45Z</dcterms:created>
  <dcterms:modified xsi:type="dcterms:W3CDTF">2022-02-03T11:12:59Z</dcterms:modified>
</cp:coreProperties>
</file>